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62" r:id="rId4"/>
    <p:sldId id="263" r:id="rId5"/>
    <p:sldId id="257" r:id="rId6"/>
    <p:sldId id="259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7"/>
    <p:restoredTop sz="94694"/>
  </p:normalViewPr>
  <p:slideViewPr>
    <p:cSldViewPr snapToGrid="0" snapToObjects="1">
      <p:cViewPr varScale="1">
        <p:scale>
          <a:sx n="134" d="100"/>
          <a:sy n="134" d="100"/>
        </p:scale>
        <p:origin x="21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E981-84D7-7F41-99C1-254FC22737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USE DENSE OPTICAL FLOW TO TRACK CELL MOTION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B1C4F-5419-AE40-BC8A-FECD8FA09A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Timothy Tyree</a:t>
            </a:r>
          </a:p>
          <a:p>
            <a:r>
              <a:rPr lang="en-US" dirty="0"/>
              <a:t>Rappel Group – Univ. of Calif., San Diego</a:t>
            </a:r>
          </a:p>
          <a:p>
            <a:r>
              <a:rPr lang="en-US" dirty="0"/>
              <a:t>3.9.2020</a:t>
            </a:r>
          </a:p>
        </p:txBody>
      </p:sp>
    </p:spTree>
    <p:extLst>
      <p:ext uri="{BB962C8B-B14F-4D97-AF65-F5344CB8AC3E}">
        <p14:creationId xmlns:p14="http://schemas.microsoft.com/office/powerpoint/2010/main" val="586027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EDEFD-793F-4B43-84AA-40D3AF5E0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6348" y="882703"/>
            <a:ext cx="8610600" cy="1293028"/>
          </a:xfrm>
        </p:spPr>
        <p:txBody>
          <a:bodyPr/>
          <a:lstStyle/>
          <a:p>
            <a:pPr algn="ctr"/>
            <a:r>
              <a:rPr lang="en-US" u="sng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E10B8-5828-2B47-A0A5-D82BB9F79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3417" y="2069502"/>
            <a:ext cx="5413513" cy="4024125"/>
          </a:xfrm>
        </p:spPr>
        <p:txBody>
          <a:bodyPr/>
          <a:lstStyle/>
          <a:p>
            <a:r>
              <a:rPr lang="en-US" dirty="0"/>
              <a:t>What is dense optical flow?</a:t>
            </a:r>
          </a:p>
          <a:p>
            <a:r>
              <a:rPr lang="en-US" dirty="0"/>
              <a:t>Why should I use dense optical flow?</a:t>
            </a:r>
          </a:p>
          <a:p>
            <a:r>
              <a:rPr lang="en-US" dirty="0"/>
              <a:t>Which algorithm is best?</a:t>
            </a:r>
          </a:p>
          <a:p>
            <a:r>
              <a:rPr lang="en-US" dirty="0"/>
              <a:t>Brief flashy example</a:t>
            </a:r>
          </a:p>
          <a:p>
            <a:r>
              <a:rPr lang="en-US" dirty="0"/>
              <a:t>A step-by-step example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E21602-77F0-364E-95A9-9F871ABCFA86}"/>
              </a:ext>
            </a:extLst>
          </p:cNvPr>
          <p:cNvSpPr txBox="1"/>
          <p:nvPr/>
        </p:nvSpPr>
        <p:spPr>
          <a:xfrm>
            <a:off x="1302026" y="2156793"/>
            <a:ext cx="336936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/>
              <a:t>Nota bene: I will not cover the details how dense optical flow works in this talk.</a:t>
            </a:r>
          </a:p>
        </p:txBody>
      </p:sp>
    </p:spTree>
    <p:extLst>
      <p:ext uri="{BB962C8B-B14F-4D97-AF65-F5344CB8AC3E}">
        <p14:creationId xmlns:p14="http://schemas.microsoft.com/office/powerpoint/2010/main" val="1267499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F2C81-75E3-5F43-AA75-92CFBCDBA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dense optical flow?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3AE92-4A50-A34B-B902-0B6A802E9E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>
            <a:normAutofit/>
          </a:bodyPr>
          <a:lstStyle/>
          <a:p>
            <a:r>
              <a:rPr lang="en-US" dirty="0"/>
              <a:t>Dense optical flow is a way to estimate movement between two images that provides a </a:t>
            </a:r>
            <a:r>
              <a:rPr lang="en-US" b="1" i="1" dirty="0"/>
              <a:t>displacement vector </a:t>
            </a:r>
            <a:r>
              <a:rPr lang="en-US" dirty="0"/>
              <a:t>for every pixel.</a:t>
            </a:r>
          </a:p>
        </p:txBody>
      </p:sp>
    </p:spTree>
    <p:extLst>
      <p:ext uri="{BB962C8B-B14F-4D97-AF65-F5344CB8AC3E}">
        <p14:creationId xmlns:p14="http://schemas.microsoft.com/office/powerpoint/2010/main" val="2225602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7B9B2-C35F-9D4B-99C2-0E5FC0308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I use dense optical flow?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9BF37-1C80-CE4A-9E8F-90735B64B0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Dense optical flow 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B7A725-7069-024E-9088-930B84ECAD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agnostic to the tedium of single cell tracking</a:t>
            </a:r>
          </a:p>
          <a:p>
            <a:r>
              <a:rPr lang="en-US" dirty="0"/>
              <a:t>easy to use!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134AFD-4540-EE43-950E-7C3137FFCD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Compare to single cell tracking, which 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06C557-8EA2-B244-A978-70872C903A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prone to error when </a:t>
            </a:r>
          </a:p>
          <a:p>
            <a:pPr lvl="1"/>
            <a:r>
              <a:rPr lang="en-US" dirty="0"/>
              <a:t>particles/cells are indistinguishable</a:t>
            </a:r>
          </a:p>
          <a:p>
            <a:pPr lvl="1"/>
            <a:r>
              <a:rPr lang="en-US" dirty="0"/>
              <a:t>particles/cells cross paths</a:t>
            </a:r>
          </a:p>
          <a:p>
            <a:pPr lvl="1"/>
            <a:r>
              <a:rPr lang="en-US" dirty="0"/>
              <a:t>particles/cells get too close or bump into one another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hard to scientifically verify because</a:t>
            </a:r>
          </a:p>
          <a:p>
            <a:pPr lvl="1"/>
            <a:r>
              <a:rPr lang="en-US" dirty="0"/>
              <a:t>results tend to be more sensitive to parameter choices</a:t>
            </a:r>
          </a:p>
        </p:txBody>
      </p:sp>
    </p:spTree>
    <p:extLst>
      <p:ext uri="{BB962C8B-B14F-4D97-AF65-F5344CB8AC3E}">
        <p14:creationId xmlns:p14="http://schemas.microsoft.com/office/powerpoint/2010/main" val="1388497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90DA225-D563-4661-9BA5-71FFD1DDF3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360126"/>
            <a:ext cx="12192000" cy="249787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54E9DB-CF82-174B-B361-06BAF72DD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12365"/>
            <a:ext cx="10820400" cy="10079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400" dirty="0"/>
              <a:t>Which algorithm is best?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50EA9-CCC5-7E45-8829-E102EC39AA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5520267"/>
            <a:ext cx="10820400" cy="694266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n-US" sz="1800" dirty="0"/>
              <a:t>Dense Inverse Search optical flow (red line) offers a great tradeoff between </a:t>
            </a:r>
            <a:r>
              <a:rPr lang="en-US" sz="1800" b="1" dirty="0"/>
              <a:t>speed</a:t>
            </a:r>
            <a:r>
              <a:rPr lang="en-US" sz="1800" dirty="0"/>
              <a:t> and </a:t>
            </a:r>
            <a:r>
              <a:rPr lang="en-US" sz="1800" b="1" dirty="0"/>
              <a:t>accuracy</a:t>
            </a:r>
            <a:r>
              <a:rPr lang="en-US" sz="1800" dirty="0"/>
              <a:t> compared to other dense optical flow algorithms, and it is therefore best for most applications.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3B311C6A-7028-EF49-B0B8-4B2D8C086D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42440" y="640080"/>
            <a:ext cx="7703727" cy="385186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86970FE-3395-F040-9D5A-379739C7842E}"/>
              </a:ext>
            </a:extLst>
          </p:cNvPr>
          <p:cNvSpPr/>
          <p:nvPr/>
        </p:nvSpPr>
        <p:spPr>
          <a:xfrm>
            <a:off x="733929" y="4513570"/>
            <a:ext cx="112254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Kroeger et al., “Fast Optical Flow using Dense Inverse Search”, </a:t>
            </a:r>
            <a:r>
              <a:rPr lang="en-US" sz="1400" i="1" dirty="0"/>
              <a:t>Computer Science</a:t>
            </a:r>
            <a:r>
              <a:rPr lang="en-US" sz="1400" dirty="0"/>
              <a:t> (2016) arXiv:1603.03590</a:t>
            </a:r>
          </a:p>
        </p:txBody>
      </p:sp>
    </p:spTree>
    <p:extLst>
      <p:ext uri="{BB962C8B-B14F-4D97-AF65-F5344CB8AC3E}">
        <p14:creationId xmlns:p14="http://schemas.microsoft.com/office/powerpoint/2010/main" val="920595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5703C4-49EA-B644-AF33-540D43A4A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6808" y="673241"/>
            <a:ext cx="4510994" cy="144145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/>
              <a:t>A Flashy Example: tracking Radial Cell Motion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FC621-0F4F-9C4D-B1A8-877EA1B6D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83323" y="3181149"/>
            <a:ext cx="4510993" cy="2058765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/>
                </a:solidFill>
              </a:rPr>
              <a:t>Red = </a:t>
            </a:r>
            <a:r>
              <a:rPr lang="en-US" sz="2000" b="1" i="1" dirty="0">
                <a:solidFill>
                  <a:schemeClr val="tx1"/>
                </a:solidFill>
              </a:rPr>
              <a:t>towards</a:t>
            </a:r>
            <a:r>
              <a:rPr lang="en-US" sz="2000" dirty="0">
                <a:solidFill>
                  <a:schemeClr val="tx1"/>
                </a:solidFill>
              </a:rPr>
              <a:t> cluster center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/>
                </a:solidFill>
              </a:rPr>
              <a:t>Blue = </a:t>
            </a:r>
            <a:r>
              <a:rPr lang="en-US" sz="2000" b="1" i="1" dirty="0">
                <a:solidFill>
                  <a:schemeClr val="tx1"/>
                </a:solidFill>
              </a:rPr>
              <a:t>away</a:t>
            </a:r>
            <a:r>
              <a:rPr lang="en-US" sz="2000" dirty="0">
                <a:solidFill>
                  <a:schemeClr val="tx1"/>
                </a:solidFill>
              </a:rPr>
              <a:t> from cluster center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1"/>
                </a:solidFill>
              </a:rPr>
              <a:t>Yellow x = cluster center</a:t>
            </a: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6621E27-B4D3-4EEA-8F4D-BB759FD24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5641" y="-1"/>
            <a:ext cx="5706359" cy="6434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DCD9119-A5D2-4D09-BCB2-70ABD368D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74623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nline Media 3" descr="the_big_bust">
            <a:hlinkClick r:id="" action="ppaction://media"/>
            <a:extLst>
              <a:ext uri="{FF2B5EF4-FFF2-40B4-BE49-F238E27FC236}">
                <a16:creationId xmlns:a16="http://schemas.microsoft.com/office/drawing/2014/main" id="{7FFCF6ED-78F6-774F-8B8D-7B2F990C43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3468" y="689101"/>
            <a:ext cx="5475672" cy="547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132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6212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5876D-A820-BD45-9777-FD7EE4A5E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Now, a step-by-step example:</a:t>
            </a:r>
            <a:br>
              <a:rPr lang="en-US" dirty="0"/>
            </a:br>
            <a:r>
              <a:rPr lang="en-US" dirty="0"/>
              <a:t>cell motion constrained to the horizontal direction </a:t>
            </a:r>
          </a:p>
        </p:txBody>
      </p:sp>
    </p:spTree>
    <p:extLst>
      <p:ext uri="{BB962C8B-B14F-4D97-AF65-F5344CB8AC3E}">
        <p14:creationId xmlns:p14="http://schemas.microsoft.com/office/powerpoint/2010/main" val="141582974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263</Words>
  <Application>Microsoft Macintosh PowerPoint</Application>
  <PresentationFormat>Widescreen</PresentationFormat>
  <Paragraphs>33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Vapor Trail</vt:lpstr>
      <vt:lpstr>HOW TO USE DENSE OPTICAL FLOW TO TRACK CELL MOTION</vt:lpstr>
      <vt:lpstr>OUTLINE</vt:lpstr>
      <vt:lpstr>What is dense optical flow?</vt:lpstr>
      <vt:lpstr>Why should I use dense optical flow?</vt:lpstr>
      <vt:lpstr>Which algorithm is best?</vt:lpstr>
      <vt:lpstr>A Flashy Example: tracking Radial Cell Motion</vt:lpstr>
      <vt:lpstr>Now, a step-by-step example: cell motion constrained to the horizontal direction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USE DENSE OPTICAL FLOW TO TRACK CELL MOTION</dc:title>
  <dc:creator>Timothy T Tyree</dc:creator>
  <cp:lastModifiedBy>Timothy T Tyree</cp:lastModifiedBy>
  <cp:revision>3</cp:revision>
  <dcterms:created xsi:type="dcterms:W3CDTF">2020-03-07T00:17:18Z</dcterms:created>
  <dcterms:modified xsi:type="dcterms:W3CDTF">2020-03-09T18:27:48Z</dcterms:modified>
</cp:coreProperties>
</file>